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6"/>
  </p:notesMasterIdLst>
  <p:sldIdLst>
    <p:sldId id="256" r:id="rId2"/>
    <p:sldId id="257" r:id="rId3"/>
    <p:sldId id="258" r:id="rId4"/>
    <p:sldId id="259" r:id="rId5"/>
    <p:sldId id="260" r:id="rId6"/>
    <p:sldId id="261" r:id="rId7"/>
    <p:sldId id="264" r:id="rId8"/>
    <p:sldId id="267" r:id="rId9"/>
    <p:sldId id="268" r:id="rId10"/>
    <p:sldId id="265" r:id="rId11"/>
    <p:sldId id="266" r:id="rId12"/>
    <p:sldId id="263" r:id="rId13"/>
    <p:sldId id="262"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3" autoAdjust="0"/>
    <p:restoredTop sz="95909"/>
  </p:normalViewPr>
  <p:slideViewPr>
    <p:cSldViewPr snapToGrid="0">
      <p:cViewPr varScale="1">
        <p:scale>
          <a:sx n="74" d="100"/>
          <a:sy n="74" d="100"/>
        </p:scale>
        <p:origin x="253" y="29"/>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3B969-CF17-E444-9EE8-A0C896DDE123}" type="datetimeFigureOut">
              <a:rPr lang="en-US" smtClean="0"/>
              <a:t>6/1/2017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6BC17B-1A94-924A-AC22-28F4A532A910}" type="slidenum">
              <a:rPr lang="en-US" smtClean="0"/>
              <a:t>‹#›</a:t>
            </a:fld>
            <a:endParaRPr lang="en-US"/>
          </a:p>
        </p:txBody>
      </p:sp>
    </p:spTree>
    <p:extLst>
      <p:ext uri="{BB962C8B-B14F-4D97-AF65-F5344CB8AC3E}">
        <p14:creationId xmlns:p14="http://schemas.microsoft.com/office/powerpoint/2010/main" val="1842390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6BC17B-1A94-924A-AC22-28F4A532A910}" type="slidenum">
              <a:rPr lang="en-US" smtClean="0"/>
              <a:t>5</a:t>
            </a:fld>
            <a:endParaRPr lang="en-US"/>
          </a:p>
        </p:txBody>
      </p:sp>
    </p:spTree>
    <p:extLst>
      <p:ext uri="{BB962C8B-B14F-4D97-AF65-F5344CB8AC3E}">
        <p14:creationId xmlns:p14="http://schemas.microsoft.com/office/powerpoint/2010/main" val="484511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3048000" y="3124200"/>
            <a:ext cx="8229600" cy="1894362"/>
          </a:xfrm>
        </p:spPr>
        <p:txBody>
          <a:bodyPr/>
          <a:lstStyle>
            <a:lvl1pPr>
              <a:defRPr b="1"/>
            </a:lvl1pPr>
          </a:lstStyle>
          <a:p>
            <a:r>
              <a:rPr kumimoji="0" lang="en-US"/>
              <a:t>Click to edit Master title style</a:t>
            </a:r>
          </a:p>
        </p:txBody>
      </p:sp>
      <p:sp>
        <p:nvSpPr>
          <p:cNvPr id="9" name="Subtitle 8"/>
          <p:cNvSpPr>
            <a:spLocks noGrp="1"/>
          </p:cNvSpPr>
          <p:nvPr>
            <p:ph type="subTitle" idx="1"/>
          </p:nvPr>
        </p:nvSpPr>
        <p:spPr>
          <a:xfrm>
            <a:off x="3048000" y="5003322"/>
            <a:ext cx="82296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bwMode="auto">
          <a:xfrm rot="5400000">
            <a:off x="10733828" y="1110597"/>
            <a:ext cx="2286000" cy="508000"/>
          </a:xfrm>
        </p:spPr>
        <p:txBody>
          <a:bodyPr/>
          <a:lstStyle/>
          <a:p>
            <a:fld id="{90D1315B-4626-4237-A5E3-0C0023FBFD22}" type="datetimeFigureOut">
              <a:rPr lang="en-US" smtClean="0"/>
              <a:t>6/1/2017</a:t>
            </a:fld>
            <a:endParaRPr lang="en-US"/>
          </a:p>
        </p:txBody>
      </p:sp>
      <p:sp>
        <p:nvSpPr>
          <p:cNvPr id="17" name="Footer Placeholder 16"/>
          <p:cNvSpPr>
            <a:spLocks noGrp="1"/>
          </p:cNvSpPr>
          <p:nvPr>
            <p:ph type="ftr" sz="quarter" idx="11"/>
          </p:nvPr>
        </p:nvSpPr>
        <p:spPr bwMode="auto">
          <a:xfrm rot="5400000">
            <a:off x="10045959" y="4117661"/>
            <a:ext cx="3657600" cy="512064"/>
          </a:xfrm>
        </p:spPr>
        <p:txBody>
          <a:bodyPr/>
          <a:lstStyle/>
          <a:p>
            <a:endParaRPr lang="en-US"/>
          </a:p>
        </p:txBody>
      </p:sp>
      <p:sp>
        <p:nvSpPr>
          <p:cNvPr id="10" name="Rectangle 9"/>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1215180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812800" y="3429000"/>
            <a:ext cx="17272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746176"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2218944" y="5788152"/>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2540000" y="4495800"/>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767392" y="4928702"/>
            <a:ext cx="812800" cy="517524"/>
          </a:xfrm>
        </p:spPr>
        <p:txBody>
          <a:bodyPr/>
          <a:lstStyle/>
          <a:p>
            <a:fld id="{37B6B6DD-C768-4533-A3D9-A2C8F2B45D5F}"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0D1315B-4626-4237-A5E3-0C0023FBFD22}" type="datetimeFigureOut">
              <a:rPr lang="en-US" smtClean="0"/>
              <a:t>6/1/2017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2352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90D1315B-4626-4237-A5E3-0C0023FBFD22}" type="datetimeFigureOut">
              <a:rPr lang="en-US" smtClean="0"/>
              <a:t>6/1/2017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B6B6DD-C768-4533-A3D9-A2C8F2B45D5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8" name="Content Placeholder 7"/>
          <p:cNvSpPr>
            <a:spLocks noGrp="1"/>
          </p:cNvSpPr>
          <p:nvPr>
            <p:ph sz="quarter" idx="1"/>
          </p:nvPr>
        </p:nvSpPr>
        <p:spPr>
          <a:xfrm>
            <a:off x="609600" y="1600200"/>
            <a:ext cx="9956800" cy="48737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4"/>
          </p:nvPr>
        </p:nvSpPr>
        <p:spPr/>
        <p:txBody>
          <a:bodyPr rtlCol="0"/>
          <a:lstStyle/>
          <a:p>
            <a:fld id="{90D1315B-4626-4237-A5E3-0C0023FBFD22}" type="datetimeFigureOut">
              <a:rPr lang="en-US" smtClean="0"/>
              <a:t>6/1/2017</a:t>
            </a:fld>
            <a:endParaRPr lang="en-US"/>
          </a:p>
        </p:txBody>
      </p:sp>
      <p:sp>
        <p:nvSpPr>
          <p:cNvPr id="9" name="Slide Number Placeholder 8"/>
          <p:cNvSpPr>
            <a:spLocks noGrp="1"/>
          </p:cNvSpPr>
          <p:nvPr>
            <p:ph type="sldNum" sz="quarter" idx="15"/>
          </p:nvPr>
        </p:nvSpPr>
        <p:spPr/>
        <p:txBody>
          <a:bodyPr rtlCol="0"/>
          <a:lstStyle/>
          <a:p>
            <a:fld id="{37B6B6DD-C768-4533-A3D9-A2C8F2B45D5F}"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048000" y="2895600"/>
            <a:ext cx="8229600" cy="2053590"/>
          </a:xfrm>
        </p:spPr>
        <p:txBody>
          <a:bodyPr/>
          <a:lstStyle>
            <a:lvl1pPr algn="l">
              <a:buNone/>
              <a:defRPr sz="3000" b="1" cap="small" baseline="0"/>
            </a:lvl1pPr>
          </a:lstStyle>
          <a:p>
            <a:r>
              <a:rPr kumimoji="0" lang="en-US"/>
              <a:t>Click to edit Master title style</a:t>
            </a:r>
          </a:p>
        </p:txBody>
      </p:sp>
      <p:sp>
        <p:nvSpPr>
          <p:cNvPr id="3" name="Text Placeholder 2"/>
          <p:cNvSpPr>
            <a:spLocks noGrp="1"/>
          </p:cNvSpPr>
          <p:nvPr>
            <p:ph type="body" idx="1"/>
          </p:nvPr>
        </p:nvSpPr>
        <p:spPr>
          <a:xfrm>
            <a:off x="3048000" y="5010150"/>
            <a:ext cx="82296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bwMode="auto">
          <a:xfrm rot="5400000">
            <a:off x="10732008" y="1106932"/>
            <a:ext cx="2286000" cy="508000"/>
          </a:xfrm>
        </p:spPr>
        <p:txBody>
          <a:bodyPr/>
          <a:lstStyle/>
          <a:p>
            <a:fld id="{90D1315B-4626-4237-A5E3-0C0023FBFD22}" type="datetimeFigureOut">
              <a:rPr lang="en-US" smtClean="0"/>
              <a:t>6/1/2017</a:t>
            </a:fld>
            <a:endParaRPr lang="en-US"/>
          </a:p>
        </p:txBody>
      </p:sp>
      <p:sp>
        <p:nvSpPr>
          <p:cNvPr id="5" name="Footer Placeholder 4"/>
          <p:cNvSpPr>
            <a:spLocks noGrp="1"/>
          </p:cNvSpPr>
          <p:nvPr>
            <p:ph type="ftr" sz="quarter" idx="11"/>
          </p:nvPr>
        </p:nvSpPr>
        <p:spPr bwMode="auto">
          <a:xfrm rot="5400000">
            <a:off x="10046208" y="4114800"/>
            <a:ext cx="3657600" cy="512064"/>
          </a:xfrm>
        </p:spPr>
        <p:txBody>
          <a:bodyPr/>
          <a:lstStyle/>
          <a:p>
            <a:endParaRPr lang="en-US"/>
          </a:p>
        </p:txBody>
      </p:sp>
      <p:sp>
        <p:nvSpPr>
          <p:cNvPr id="9" name="Rectangle 8"/>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812800" y="3429000"/>
            <a:ext cx="17272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766272"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2218944" y="5791200"/>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2505387" y="4479888"/>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12130592"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787488" y="4928702"/>
            <a:ext cx="812800" cy="517524"/>
          </a:xfrm>
        </p:spPr>
        <p:txBody>
          <a:bodyPr/>
          <a:lstStyle/>
          <a:p>
            <a:fld id="{37B6B6DD-C768-4533-A3D9-A2C8F2B45D5F}"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90D1315B-4626-4237-A5E3-0C0023FBFD22}" type="datetimeFigureOut">
              <a:rPr lang="en-US" smtClean="0"/>
              <a:t>6/1/2017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B6B6DD-C768-4533-A3D9-A2C8F2B45D5F}" type="slidenum">
              <a:rPr lang="en-US" smtClean="0"/>
              <a:t>‹#›</a:t>
            </a:fld>
            <a:endParaRPr lang="en-US"/>
          </a:p>
        </p:txBody>
      </p:sp>
      <p:sp>
        <p:nvSpPr>
          <p:cNvPr id="9" name="Content Placeholder 8"/>
          <p:cNvSpPr>
            <a:spLocks noGrp="1"/>
          </p:cNvSpPr>
          <p:nvPr>
            <p:ph sz="quarter" idx="1"/>
          </p:nvPr>
        </p:nvSpPr>
        <p:spPr>
          <a:xfrm>
            <a:off x="609600" y="1600200"/>
            <a:ext cx="48768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5693664" y="1600200"/>
            <a:ext cx="48768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058400" cy="1143000"/>
          </a:xfrm>
        </p:spPr>
        <p:txBody>
          <a:bodyPr anchor="b"/>
          <a:lstStyle>
            <a:lvl1pPr>
              <a:defRPr/>
            </a:lvl1pPr>
          </a:lstStyle>
          <a:p>
            <a:r>
              <a:rPr kumimoji="0" lang="en-US"/>
              <a:t>Click to edit Master title style</a:t>
            </a:r>
          </a:p>
        </p:txBody>
      </p:sp>
      <p:sp>
        <p:nvSpPr>
          <p:cNvPr id="7" name="Date Placeholder 6"/>
          <p:cNvSpPr>
            <a:spLocks noGrp="1"/>
          </p:cNvSpPr>
          <p:nvPr>
            <p:ph type="dt" sz="half" idx="10"/>
          </p:nvPr>
        </p:nvSpPr>
        <p:spPr/>
        <p:txBody>
          <a:bodyPr/>
          <a:lstStyle/>
          <a:p>
            <a:fld id="{90D1315B-4626-4237-A5E3-0C0023FBFD22}" type="datetimeFigureOut">
              <a:rPr lang="en-US" smtClean="0"/>
              <a:t>6/1/2017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B6B6DD-C768-4533-A3D9-A2C8F2B45D5F}" type="slidenum">
              <a:rPr lang="en-US" smtClean="0"/>
              <a:t>‹#›</a:t>
            </a:fld>
            <a:endParaRPr lang="en-US"/>
          </a:p>
        </p:txBody>
      </p:sp>
      <p:sp>
        <p:nvSpPr>
          <p:cNvPr id="11" name="Content Placeholder 10"/>
          <p:cNvSpPr>
            <a:spLocks noGrp="1"/>
          </p:cNvSpPr>
          <p:nvPr>
            <p:ph sz="quarter" idx="2"/>
          </p:nvPr>
        </p:nvSpPr>
        <p:spPr>
          <a:xfrm>
            <a:off x="609600" y="2362200"/>
            <a:ext cx="48768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5829300" y="2362200"/>
            <a:ext cx="48768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Text Placeholder 11"/>
          <p:cNvSpPr>
            <a:spLocks noGrp="1"/>
          </p:cNvSpPr>
          <p:nvPr>
            <p:ph type="body" sz="quarter" idx="1"/>
          </p:nvPr>
        </p:nvSpPr>
        <p:spPr>
          <a:xfrm>
            <a:off x="6096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4" name="Text Placeholder 13"/>
          <p:cNvSpPr>
            <a:spLocks noGrp="1"/>
          </p:cNvSpPr>
          <p:nvPr>
            <p:ph type="body" sz="quarter" idx="3"/>
          </p:nvPr>
        </p:nvSpPr>
        <p:spPr>
          <a:xfrm>
            <a:off x="57912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6" name="Date Placeholder 5"/>
          <p:cNvSpPr>
            <a:spLocks noGrp="1"/>
          </p:cNvSpPr>
          <p:nvPr>
            <p:ph type="dt" sz="half" idx="10"/>
          </p:nvPr>
        </p:nvSpPr>
        <p:spPr/>
        <p:txBody>
          <a:bodyPr rtlCol="0"/>
          <a:lstStyle/>
          <a:p>
            <a:fld id="{90D1315B-4626-4237-A5E3-0C0023FBFD22}" type="datetimeFigureOut">
              <a:rPr lang="en-US" smtClean="0"/>
              <a:t>6/1/2017</a:t>
            </a:fld>
            <a:endParaRPr lang="en-US"/>
          </a:p>
        </p:txBody>
      </p:sp>
      <p:sp>
        <p:nvSpPr>
          <p:cNvPr id="7" name="Slide Number Placeholder 6"/>
          <p:cNvSpPr>
            <a:spLocks noGrp="1"/>
          </p:cNvSpPr>
          <p:nvPr>
            <p:ph type="sldNum" sz="quarter" idx="11"/>
          </p:nvPr>
        </p:nvSpPr>
        <p:spPr/>
        <p:txBody>
          <a:bodyPr rtlCol="0"/>
          <a:lstStyle/>
          <a:p>
            <a:fld id="{37B6B6DD-C768-4533-A3D9-A2C8F2B45D5F}"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D1315B-4626-4237-A5E3-0C0023FBFD22}" type="datetimeFigureOut">
              <a:rPr lang="en-US" smtClean="0"/>
              <a:t>6/1/2017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B6B6DD-C768-4533-A3D9-A2C8F2B45D5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5547360" y="3124200"/>
            <a:ext cx="6309360" cy="609600"/>
          </a:xfrm>
        </p:spPr>
        <p:txBody>
          <a:bodyPr anchor="b"/>
          <a:lstStyle>
            <a:lvl1pPr algn="l">
              <a:buNone/>
              <a:defRPr sz="2000" b="1" cap="small" baseline="0"/>
            </a:lvl1pPr>
          </a:lstStyle>
          <a:p>
            <a:r>
              <a:rPr kumimoji="0" lang="en-US"/>
              <a:t>Click to edit Master title style</a:t>
            </a:r>
          </a:p>
        </p:txBody>
      </p:sp>
      <p:sp>
        <p:nvSpPr>
          <p:cNvPr id="3" name="Text Placeholder 2"/>
          <p:cNvSpPr>
            <a:spLocks noGrp="1"/>
          </p:cNvSpPr>
          <p:nvPr>
            <p:ph type="body" idx="2"/>
          </p:nvPr>
        </p:nvSpPr>
        <p:spPr>
          <a:xfrm>
            <a:off x="9083040" y="274320"/>
            <a:ext cx="2036064"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406400" y="274320"/>
            <a:ext cx="7518400" cy="6327648"/>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4"/>
          </p:nvPr>
        </p:nvSpPr>
        <p:spPr/>
        <p:txBody>
          <a:bodyPr rtlCol="0"/>
          <a:lstStyle/>
          <a:p>
            <a:fld id="{90D1315B-4626-4237-A5E3-0C0023FBFD22}" type="datetimeFigureOut">
              <a:rPr lang="en-US" smtClean="0"/>
              <a:t>6/1/2017</a:t>
            </a:fld>
            <a:endParaRPr lang="en-US"/>
          </a:p>
        </p:txBody>
      </p:sp>
      <p:sp>
        <p:nvSpPr>
          <p:cNvPr id="22" name="Slide Number Placeholder 21"/>
          <p:cNvSpPr>
            <a:spLocks noGrp="1"/>
          </p:cNvSpPr>
          <p:nvPr>
            <p:ph type="sldNum" sz="quarter" idx="15"/>
          </p:nvPr>
        </p:nvSpPr>
        <p:spPr/>
        <p:txBody>
          <a:bodyPr rtlCol="0"/>
          <a:lstStyle/>
          <a:p>
            <a:fld id="{37B6B6DD-C768-4533-A3D9-A2C8F2B45D5F}"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11684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5518404" y="3124200"/>
            <a:ext cx="6309360" cy="609600"/>
          </a:xfrm>
        </p:spPr>
        <p:txBody>
          <a:bodyPr anchor="b"/>
          <a:lstStyle>
            <a:lvl1pPr algn="l">
              <a:buNone/>
              <a:defRPr sz="2000" b="1"/>
            </a:lvl1pPr>
          </a:lstStyle>
          <a:p>
            <a:r>
              <a:rPr kumimoji="0" lang="en-US"/>
              <a:t>Click to edit Master title style</a:t>
            </a:r>
          </a:p>
        </p:txBody>
      </p:sp>
      <p:sp>
        <p:nvSpPr>
          <p:cNvPr id="3" name="Picture Placeholder 2"/>
          <p:cNvSpPr>
            <a:spLocks noGrp="1"/>
          </p:cNvSpPr>
          <p:nvPr>
            <p:ph type="pic" idx="1"/>
          </p:nvPr>
        </p:nvSpPr>
        <p:spPr>
          <a:xfrm>
            <a:off x="0" y="0"/>
            <a:ext cx="82296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a:t>Click icon to add picture</a:t>
            </a:r>
            <a:endParaRPr kumimoji="0" lang="en-US" dirty="0"/>
          </a:p>
        </p:txBody>
      </p:sp>
      <p:sp>
        <p:nvSpPr>
          <p:cNvPr id="4" name="Text Placeholder 3"/>
          <p:cNvSpPr>
            <a:spLocks noGrp="1"/>
          </p:cNvSpPr>
          <p:nvPr>
            <p:ph type="body" sz="half" idx="2"/>
          </p:nvPr>
        </p:nvSpPr>
        <p:spPr>
          <a:xfrm>
            <a:off x="9021064" y="264795"/>
            <a:ext cx="2032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0" name="Straight Connector 9"/>
          <p:cNvSpPr>
            <a:spLocks noChangeShapeType="1"/>
          </p:cNvSpPr>
          <p:nvPr/>
        </p:nvSpPr>
        <p:spPr bwMode="auto">
          <a:xfrm>
            <a:off x="119888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11785600" y="0"/>
            <a:ext cx="4064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90D1315B-4626-4237-A5E3-0C0023FBFD22}" type="datetimeFigureOut">
              <a:rPr lang="en-US" smtClean="0"/>
              <a:t>6/1/2017</a:t>
            </a:fld>
            <a:endParaRPr lang="en-US"/>
          </a:p>
        </p:txBody>
      </p:sp>
      <p:sp>
        <p:nvSpPr>
          <p:cNvPr id="18" name="Slide Number Placeholder 17"/>
          <p:cNvSpPr>
            <a:spLocks noGrp="1"/>
          </p:cNvSpPr>
          <p:nvPr>
            <p:ph type="sldNum" sz="quarter" idx="11"/>
          </p:nvPr>
        </p:nvSpPr>
        <p:spPr/>
        <p:txBody>
          <a:bodyPr rtlCol="0"/>
          <a:lstStyle/>
          <a:p>
            <a:fld id="{37B6B6DD-C768-4533-A3D9-A2C8F2B45D5F}"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609600" y="274638"/>
            <a:ext cx="9956800" cy="1143000"/>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609600" y="1600200"/>
            <a:ext cx="9956800" cy="487375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rot="5400000">
            <a:off x="10454640" y="1017843"/>
            <a:ext cx="2011680" cy="512064"/>
          </a:xfrm>
          <a:prstGeom prst="rect">
            <a:avLst/>
          </a:prstGeom>
        </p:spPr>
        <p:txBody>
          <a:bodyPr vert="horz" anchor="ctr" anchorCtr="0"/>
          <a:lstStyle>
            <a:lvl1pPr algn="r" eaLnBrk="1" latinLnBrk="0" hangingPunct="1">
              <a:defRPr kumimoji="0" sz="1200">
                <a:solidFill>
                  <a:schemeClr val="tx2"/>
                </a:solidFill>
              </a:defRPr>
            </a:lvl1pPr>
          </a:lstStyle>
          <a:p>
            <a:fld id="{90D1315B-4626-4237-A5E3-0C0023FBFD22}" type="datetimeFigureOut">
              <a:rPr lang="en-US" smtClean="0"/>
              <a:t>6/1/2017</a:t>
            </a:fld>
            <a:endParaRPr lang="en-US"/>
          </a:p>
        </p:txBody>
      </p:sp>
      <p:sp>
        <p:nvSpPr>
          <p:cNvPr id="3" name="Footer Placeholder 2"/>
          <p:cNvSpPr>
            <a:spLocks noGrp="1"/>
          </p:cNvSpPr>
          <p:nvPr>
            <p:ph type="ftr" sz="quarter" idx="3"/>
          </p:nvPr>
        </p:nvSpPr>
        <p:spPr>
          <a:xfrm rot="5400000">
            <a:off x="9853648" y="3676280"/>
            <a:ext cx="3200400" cy="48768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1016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10838688" y="5734050"/>
            <a:ext cx="812800" cy="521208"/>
          </a:xfrm>
          <a:prstGeom prst="rect">
            <a:avLst/>
          </a:prstGeom>
        </p:spPr>
        <p:txBody>
          <a:bodyPr vert="horz" anchor="ctr"/>
          <a:lstStyle>
            <a:lvl1pPr algn="ctr" eaLnBrk="1" latinLnBrk="0" hangingPunct="1">
              <a:defRPr kumimoji="0" sz="1400" b="1">
                <a:solidFill>
                  <a:srgbClr val="FFFFFF"/>
                </a:solidFill>
              </a:defRPr>
            </a:lvl1pPr>
          </a:lstStyle>
          <a:p>
            <a:fld id="{37B6B6DD-C768-4533-A3D9-A2C8F2B45D5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85370" y="2172222"/>
            <a:ext cx="8229600" cy="1894362"/>
          </a:xfrm>
        </p:spPr>
        <p:txBody>
          <a:bodyPr>
            <a:normAutofit/>
          </a:bodyPr>
          <a:lstStyle/>
          <a:p>
            <a:r>
              <a:rPr lang="en-US" sz="4800" dirty="0"/>
              <a:t>Searching for Success</a:t>
            </a:r>
          </a:p>
        </p:txBody>
      </p:sp>
      <p:sp>
        <p:nvSpPr>
          <p:cNvPr id="3" name="Subtitle 2"/>
          <p:cNvSpPr>
            <a:spLocks noGrp="1"/>
          </p:cNvSpPr>
          <p:nvPr>
            <p:ph type="subTitle" idx="1"/>
          </p:nvPr>
        </p:nvSpPr>
        <p:spPr>
          <a:xfrm>
            <a:off x="3060526" y="3976188"/>
            <a:ext cx="8229600" cy="1371600"/>
          </a:xfrm>
        </p:spPr>
        <p:txBody>
          <a:bodyPr>
            <a:normAutofit/>
          </a:bodyPr>
          <a:lstStyle/>
          <a:p>
            <a:r>
              <a:rPr lang="en-US" sz="2000" dirty="0"/>
              <a:t>Using google searches to predict the stock market</a:t>
            </a:r>
          </a:p>
        </p:txBody>
      </p:sp>
    </p:spTree>
    <p:extLst>
      <p:ext uri="{BB962C8B-B14F-4D97-AF65-F5344CB8AC3E}">
        <p14:creationId xmlns:p14="http://schemas.microsoft.com/office/powerpoint/2010/main" val="593330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Control Logic – </a:t>
            </a:r>
            <a:r>
              <a:rPr lang="en-US" b="1" dirty="0" err="1"/>
              <a:t>PredictionStockPrice</a:t>
            </a:r>
            <a:r>
              <a:rPr lang="en-US" b="1" dirty="0"/>
              <a:t> Module</a:t>
            </a:r>
            <a:br>
              <a:rPr lang="en-US" dirty="0"/>
            </a:br>
            <a:endParaRPr lang="en-US" dirty="0"/>
          </a:p>
        </p:txBody>
      </p:sp>
      <p:sp>
        <p:nvSpPr>
          <p:cNvPr id="3" name="Content Placeholder 2"/>
          <p:cNvSpPr>
            <a:spLocks noGrp="1"/>
          </p:cNvSpPr>
          <p:nvPr>
            <p:ph sz="quarter" idx="1"/>
          </p:nvPr>
        </p:nvSpPr>
        <p:spPr/>
        <p:txBody>
          <a:bodyPr>
            <a:normAutofit fontScale="92500" lnSpcReduction="10000"/>
          </a:bodyPr>
          <a:lstStyle/>
          <a:p>
            <a:pPr marL="342900" lvl="1" indent="-342900"/>
            <a:r>
              <a:rPr lang="en-US" dirty="0"/>
              <a:t>Use LASSO regression to identify the keywords that have the highest impact on the stock price.</a:t>
            </a:r>
          </a:p>
          <a:p>
            <a:pPr lvl="1"/>
            <a:r>
              <a:rPr lang="en-US" sz="1800" b="1" dirty="0"/>
              <a:t>Inputs</a:t>
            </a:r>
            <a:r>
              <a:rPr lang="en-US" sz="1800" dirty="0"/>
              <a:t>:</a:t>
            </a:r>
          </a:p>
          <a:p>
            <a:pPr lvl="1"/>
            <a:r>
              <a:rPr lang="en-US" sz="1800" dirty="0"/>
              <a:t>Potential Keywords and their Google Trend Index from </a:t>
            </a:r>
            <a:r>
              <a:rPr lang="en-US" sz="1800" dirty="0" err="1"/>
              <a:t>PyTrends</a:t>
            </a:r>
            <a:endParaRPr lang="en-US" sz="1800" dirty="0"/>
          </a:p>
          <a:p>
            <a:pPr lvl="1"/>
            <a:r>
              <a:rPr lang="en-US" sz="1800" dirty="0"/>
              <a:t>Daily stock performance of Company</a:t>
            </a:r>
          </a:p>
          <a:p>
            <a:pPr lvl="1"/>
            <a:r>
              <a:rPr lang="en-US" sz="1800" b="1" dirty="0"/>
              <a:t>Outputs</a:t>
            </a:r>
            <a:r>
              <a:rPr lang="en-US" sz="1800" dirty="0"/>
              <a:t>:</a:t>
            </a:r>
          </a:p>
          <a:p>
            <a:pPr lvl="1"/>
            <a:r>
              <a:rPr lang="en-US" sz="1800" dirty="0"/>
              <a:t>A smaller list of keywords that have a high impact on the prediction model.</a:t>
            </a:r>
            <a:endParaRPr lang="en-US" dirty="0"/>
          </a:p>
          <a:p>
            <a:pPr marL="342900" lvl="1" indent="-342900"/>
            <a:r>
              <a:rPr lang="en-US" dirty="0"/>
              <a:t>Logistic Regression with the identified keywords to calculate the likelihood of stock price change.</a:t>
            </a:r>
          </a:p>
          <a:p>
            <a:pPr lvl="1"/>
            <a:r>
              <a:rPr lang="en-US" sz="1900" b="1" dirty="0"/>
              <a:t>Inputs</a:t>
            </a:r>
            <a:r>
              <a:rPr lang="en-US" sz="1900" dirty="0"/>
              <a:t>:</a:t>
            </a:r>
          </a:p>
          <a:p>
            <a:pPr lvl="1"/>
            <a:r>
              <a:rPr lang="en-US" sz="1900" dirty="0"/>
              <a:t>Keywords identified by LASSO.</a:t>
            </a:r>
          </a:p>
          <a:p>
            <a:pPr lvl="1"/>
            <a:r>
              <a:rPr lang="en-US" sz="1900" dirty="0"/>
              <a:t>Stock Performance of Company.</a:t>
            </a:r>
          </a:p>
          <a:p>
            <a:pPr lvl="1"/>
            <a:r>
              <a:rPr lang="en-US" sz="1900" dirty="0"/>
              <a:t>Dates</a:t>
            </a:r>
          </a:p>
          <a:p>
            <a:pPr lvl="1"/>
            <a:r>
              <a:rPr lang="en-US" sz="1900" b="1" dirty="0"/>
              <a:t>Output</a:t>
            </a:r>
            <a:r>
              <a:rPr lang="en-US" sz="1900" dirty="0"/>
              <a:t>:</a:t>
            </a:r>
          </a:p>
          <a:p>
            <a:pPr lvl="1"/>
            <a:r>
              <a:rPr lang="en-US" sz="1900" dirty="0"/>
              <a:t>A probability of the stock going up or down when the quarterly reports are published.</a:t>
            </a:r>
          </a:p>
          <a:p>
            <a:pPr lvl="1"/>
            <a:r>
              <a:rPr lang="en-US" sz="1900" dirty="0"/>
              <a:t>A success or failure statistic on the success of the model.</a:t>
            </a:r>
          </a:p>
          <a:p>
            <a:endParaRPr lang="en-US" dirty="0"/>
          </a:p>
        </p:txBody>
      </p:sp>
      <p:sp>
        <p:nvSpPr>
          <p:cNvPr id="5" name="TextBox 14"/>
          <p:cNvSpPr txBox="1">
            <a:spLocks noChangeArrowheads="1"/>
          </p:cNvSpPr>
          <p:nvPr/>
        </p:nvSpPr>
        <p:spPr bwMode="auto">
          <a:xfrm>
            <a:off x="7427934" y="3966709"/>
            <a:ext cx="2880987" cy="1169551"/>
          </a:xfrm>
          <a:prstGeom prst="rect">
            <a:avLst/>
          </a:prstGeom>
          <a:solidFill>
            <a:srgbClr val="FAFAFA"/>
          </a:solidFill>
          <a:ln w="12700">
            <a:solidFill>
              <a:srgbClr val="4472C4"/>
            </a:solidFill>
            <a:miter lim="800000"/>
            <a:headEnd/>
            <a:tailEnd/>
          </a:ln>
        </p:spPr>
        <p:txBody>
          <a:bodyPr wrap="square">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pPr marL="342900" lvl="1" indent="-342900"/>
            <a:r>
              <a:rPr lang="en-US" sz="1400" dirty="0"/>
              <a:t>Keywords selected by ML Model for Amazon: Amazon Kindle,  Amazon Order,   Amazon Recall,  Amazon Sucks,   Amazon Echo,  Amazon </a:t>
            </a:r>
            <a:r>
              <a:rPr lang="en-US" sz="1400" dirty="0" err="1"/>
              <a:t>dvd</a:t>
            </a:r>
            <a:endParaRPr lang="en-US" sz="1400" dirty="0"/>
          </a:p>
        </p:txBody>
      </p:sp>
      <p:cxnSp>
        <p:nvCxnSpPr>
          <p:cNvPr id="6" name="Straight Connector 5"/>
          <p:cNvCxnSpPr/>
          <p:nvPr/>
        </p:nvCxnSpPr>
        <p:spPr>
          <a:xfrm flipV="1">
            <a:off x="6723084" y="4229221"/>
            <a:ext cx="704850" cy="147637"/>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1344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Control Logic – </a:t>
            </a:r>
            <a:r>
              <a:rPr lang="en-US" b="1" dirty="0" err="1"/>
              <a:t>HistoricalDataPlot</a:t>
            </a:r>
            <a:r>
              <a:rPr lang="en-US" b="1" dirty="0"/>
              <a:t> Module</a:t>
            </a:r>
            <a:br>
              <a:rPr lang="en-US" dirty="0"/>
            </a:br>
            <a:endParaRPr lang="en-US" dirty="0"/>
          </a:p>
        </p:txBody>
      </p:sp>
      <p:sp>
        <p:nvSpPr>
          <p:cNvPr id="3" name="Content Placeholder 2"/>
          <p:cNvSpPr>
            <a:spLocks noGrp="1"/>
          </p:cNvSpPr>
          <p:nvPr>
            <p:ph sz="quarter" idx="1"/>
          </p:nvPr>
        </p:nvSpPr>
        <p:spPr>
          <a:xfrm>
            <a:off x="609600" y="876822"/>
            <a:ext cx="9956800" cy="5597130"/>
          </a:xfrm>
        </p:spPr>
        <p:txBody>
          <a:bodyPr/>
          <a:lstStyle/>
          <a:p>
            <a:pPr lvl="1"/>
            <a:endParaRPr lang="en-US" dirty="0"/>
          </a:p>
          <a:p>
            <a:pPr lvl="1"/>
            <a:r>
              <a:rPr lang="en-US" dirty="0"/>
              <a:t>Graphs for the stock performance and selected keywords trends over 5 years</a:t>
            </a:r>
            <a:endParaRPr lang="en-US" sz="1100" dirty="0"/>
          </a:p>
          <a:p>
            <a:pPr lvl="1"/>
            <a:endParaRPr lang="en-US" sz="1100" dirty="0"/>
          </a:p>
        </p:txBody>
      </p:sp>
      <p:pic>
        <p:nvPicPr>
          <p:cNvPr id="4" name="Picture 3"/>
          <p:cNvPicPr>
            <a:picLocks noChangeAspect="1"/>
          </p:cNvPicPr>
          <p:nvPr/>
        </p:nvPicPr>
        <p:blipFill>
          <a:blip r:embed="rId2"/>
          <a:stretch>
            <a:fillRect/>
          </a:stretch>
        </p:blipFill>
        <p:spPr>
          <a:xfrm>
            <a:off x="540762" y="2508859"/>
            <a:ext cx="5759868" cy="3359923"/>
          </a:xfrm>
          <a:prstGeom prst="rect">
            <a:avLst/>
          </a:prstGeom>
        </p:spPr>
      </p:pic>
      <p:pic>
        <p:nvPicPr>
          <p:cNvPr id="5" name="Picture 4"/>
          <p:cNvPicPr>
            <a:picLocks noChangeAspect="1"/>
          </p:cNvPicPr>
          <p:nvPr/>
        </p:nvPicPr>
        <p:blipFill>
          <a:blip r:embed="rId3"/>
          <a:stretch>
            <a:fillRect/>
          </a:stretch>
        </p:blipFill>
        <p:spPr>
          <a:xfrm>
            <a:off x="6740236" y="2249001"/>
            <a:ext cx="3794153" cy="3794153"/>
          </a:xfrm>
          <a:prstGeom prst="rect">
            <a:avLst/>
          </a:prstGeom>
        </p:spPr>
      </p:pic>
    </p:spTree>
    <p:extLst>
      <p:ext uri="{BB962C8B-B14F-4D97-AF65-F5344CB8AC3E}">
        <p14:creationId xmlns:p14="http://schemas.microsoft.com/office/powerpoint/2010/main" val="371846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t>Demo</a:t>
            </a:r>
          </a:p>
        </p:txBody>
      </p:sp>
      <p:sp>
        <p:nvSpPr>
          <p:cNvPr id="3" name="Content Placeholder 2"/>
          <p:cNvSpPr>
            <a:spLocks noGrp="1"/>
          </p:cNvSpPr>
          <p:nvPr>
            <p:ph sz="quarter" idx="1"/>
          </p:nvPr>
        </p:nvSpPr>
        <p:spPr/>
        <p:txBody>
          <a:bodyPr/>
          <a:lstStyle/>
          <a:p>
            <a:endParaRPr lang="en-US" dirty="0"/>
          </a:p>
        </p:txBody>
      </p:sp>
    </p:spTree>
    <p:extLst>
      <p:ext uri="{BB962C8B-B14F-4D97-AF65-F5344CB8AC3E}">
        <p14:creationId xmlns:p14="http://schemas.microsoft.com/office/powerpoint/2010/main" val="1275373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Lessons Learned</a:t>
            </a:r>
          </a:p>
        </p:txBody>
      </p:sp>
      <p:sp>
        <p:nvSpPr>
          <p:cNvPr id="3" name="Content Placeholder 2"/>
          <p:cNvSpPr>
            <a:spLocks noGrp="1"/>
          </p:cNvSpPr>
          <p:nvPr>
            <p:ph sz="quarter" idx="1"/>
          </p:nvPr>
        </p:nvSpPr>
        <p:spPr>
          <a:xfrm>
            <a:off x="609600" y="1600200"/>
            <a:ext cx="9115245" cy="1481203"/>
          </a:xfrm>
        </p:spPr>
        <p:txBody>
          <a:bodyPr>
            <a:normAutofit fontScale="92500"/>
          </a:bodyPr>
          <a:lstStyle/>
          <a:p>
            <a:r>
              <a:rPr lang="en-US" dirty="0"/>
              <a:t>Define Project scope as early as possible</a:t>
            </a:r>
          </a:p>
          <a:p>
            <a:r>
              <a:rPr lang="en-US" dirty="0"/>
              <a:t>Working with new libraries can be difficult, </a:t>
            </a:r>
            <a:r>
              <a:rPr lang="en-US" i="1" dirty="0"/>
              <a:t>e.g.</a:t>
            </a:r>
            <a:r>
              <a:rPr lang="en-US" dirty="0"/>
              <a:t> manipulating dates with the </a:t>
            </a:r>
            <a:r>
              <a:rPr lang="en-US" dirty="0" err="1"/>
              <a:t>datetime</a:t>
            </a:r>
            <a:r>
              <a:rPr lang="en-US" dirty="0"/>
              <a:t> library and parsing JSON files</a:t>
            </a:r>
          </a:p>
          <a:p>
            <a:endParaRPr lang="en-US" dirty="0"/>
          </a:p>
          <a:p>
            <a:endParaRPr lang="en-US" dirty="0"/>
          </a:p>
          <a:p>
            <a:endParaRPr lang="en-US" dirty="0"/>
          </a:p>
        </p:txBody>
      </p:sp>
      <p:sp>
        <p:nvSpPr>
          <p:cNvPr id="21" name="Title 1"/>
          <p:cNvSpPr txBox="1">
            <a:spLocks/>
          </p:cNvSpPr>
          <p:nvPr/>
        </p:nvSpPr>
        <p:spPr>
          <a:xfrm>
            <a:off x="661791" y="3007400"/>
            <a:ext cx="9956800" cy="1143000"/>
          </a:xfrm>
          <a:prstGeom prst="rect">
            <a:avLst/>
          </a:prstGeom>
        </p:spPr>
        <p:txBody>
          <a:bodyPr vert="horz" anchor="b">
            <a:normAutofit/>
          </a:bodyPr>
          <a:lstStyle>
            <a:lvl1pPr algn="l" rtl="0" eaLnBrk="1" latinLnBrk="0" hangingPunct="1">
              <a:spcBef>
                <a:spcPct val="0"/>
              </a:spcBef>
              <a:buNone/>
              <a:defRPr kumimoji="0" sz="3000" b="0" kern="1200" cap="small" baseline="0">
                <a:solidFill>
                  <a:schemeClr val="tx2"/>
                </a:solidFill>
                <a:latin typeface="+mj-lt"/>
                <a:ea typeface="+mj-ea"/>
                <a:cs typeface="+mj-cs"/>
              </a:defRPr>
            </a:lvl1pPr>
          </a:lstStyle>
          <a:p>
            <a:r>
              <a:rPr lang="en-US" b="1" dirty="0"/>
              <a:t>Problems Encountered</a:t>
            </a:r>
          </a:p>
        </p:txBody>
      </p:sp>
      <p:sp>
        <p:nvSpPr>
          <p:cNvPr id="22" name="Rectangle 21"/>
          <p:cNvSpPr/>
          <p:nvPr/>
        </p:nvSpPr>
        <p:spPr>
          <a:xfrm>
            <a:off x="762000" y="4382777"/>
            <a:ext cx="7417496" cy="369332"/>
          </a:xfrm>
          <a:prstGeom prst="rect">
            <a:avLst/>
          </a:prstGeom>
        </p:spPr>
        <p:txBody>
          <a:bodyPr wrap="square">
            <a:spAutoFit/>
          </a:bodyPr>
          <a:lstStyle/>
          <a:p>
            <a:endParaRPr lang="en-US" dirty="0"/>
          </a:p>
        </p:txBody>
      </p:sp>
      <p:sp>
        <p:nvSpPr>
          <p:cNvPr id="24" name="Content Placeholder 2"/>
          <p:cNvSpPr txBox="1">
            <a:spLocks/>
          </p:cNvSpPr>
          <p:nvPr/>
        </p:nvSpPr>
        <p:spPr>
          <a:xfrm>
            <a:off x="762000" y="4382597"/>
            <a:ext cx="8962845" cy="1481203"/>
          </a:xfrm>
          <a:prstGeom prst="rect">
            <a:avLst/>
          </a:prstGeom>
        </p:spPr>
        <p:txBody>
          <a:bodyPr vert="horz">
            <a:normAutofit fontScale="92500" lnSpcReduction="10000"/>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r>
              <a:rPr lang="en-US" dirty="0"/>
              <a:t>Not everyone was able to import the </a:t>
            </a:r>
            <a:r>
              <a:rPr lang="en-US" dirty="0" err="1"/>
              <a:t>EarningsReport</a:t>
            </a:r>
            <a:r>
              <a:rPr lang="en-US" dirty="0"/>
              <a:t> module (still trying to figure that out)</a:t>
            </a:r>
          </a:p>
          <a:p>
            <a:r>
              <a:rPr lang="en-US" dirty="0"/>
              <a:t>Couldn’t get Beautiful Soup or other scraping tools to work beyond getting the Yahoo quote data</a:t>
            </a:r>
          </a:p>
          <a:p>
            <a:endParaRPr lang="en-US" dirty="0"/>
          </a:p>
          <a:p>
            <a:endParaRPr lang="en-US" dirty="0"/>
          </a:p>
          <a:p>
            <a:endParaRPr lang="en-US" dirty="0"/>
          </a:p>
        </p:txBody>
      </p:sp>
    </p:spTree>
    <p:extLst>
      <p:ext uri="{BB962C8B-B14F-4D97-AF65-F5344CB8AC3E}">
        <p14:creationId xmlns:p14="http://schemas.microsoft.com/office/powerpoint/2010/main" val="4312524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9704" y="2591953"/>
            <a:ext cx="9956800" cy="1143000"/>
          </a:xfrm>
        </p:spPr>
        <p:txBody>
          <a:bodyPr>
            <a:noAutofit/>
          </a:bodyPr>
          <a:lstStyle/>
          <a:p>
            <a:pPr algn="ctr"/>
            <a:r>
              <a:rPr lang="en-US" sz="9600" b="1" dirty="0"/>
              <a:t>Thanks!</a:t>
            </a:r>
          </a:p>
        </p:txBody>
      </p:sp>
    </p:spTree>
    <p:extLst>
      <p:ext uri="{BB962C8B-B14F-4D97-AF65-F5344CB8AC3E}">
        <p14:creationId xmlns:p14="http://schemas.microsoft.com/office/powerpoint/2010/main" val="565893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Background</a:t>
            </a:r>
          </a:p>
        </p:txBody>
      </p:sp>
      <p:sp>
        <p:nvSpPr>
          <p:cNvPr id="3" name="Content Placeholder 2"/>
          <p:cNvSpPr>
            <a:spLocks noGrp="1"/>
          </p:cNvSpPr>
          <p:nvPr>
            <p:ph sz="quarter" idx="1"/>
          </p:nvPr>
        </p:nvSpPr>
        <p:spPr>
          <a:xfrm>
            <a:off x="1103312" y="1853248"/>
            <a:ext cx="8946541" cy="4395151"/>
          </a:xfrm>
        </p:spPr>
        <p:txBody>
          <a:bodyPr>
            <a:normAutofit fontScale="92500" lnSpcReduction="10000"/>
          </a:bodyPr>
          <a:lstStyle/>
          <a:p>
            <a:r>
              <a:rPr lang="en-US" dirty="0"/>
              <a:t>Every fiscal quarter, every public company releases their quarterly earnings to the public</a:t>
            </a:r>
          </a:p>
          <a:p>
            <a:r>
              <a:rPr lang="en-US" dirty="0"/>
              <a:t>These are generally the most significant events for a company’s share price</a:t>
            </a:r>
          </a:p>
          <a:p>
            <a:r>
              <a:rPr lang="en-US" dirty="0"/>
              <a:t>Amateur investors are competing against complex algorithms and professional day traders who follow the market religiously, making gaining an edge in the market very difficult  </a:t>
            </a:r>
          </a:p>
          <a:p>
            <a:r>
              <a:rPr lang="en-US" dirty="0"/>
              <a:t>If an investor can predict a company’s quarterly performance before the release of the earnings, the investor can invest accordingly and potentially realize significant returns</a:t>
            </a:r>
          </a:p>
          <a:p>
            <a:r>
              <a:rPr lang="en-US" dirty="0"/>
              <a:t>Google Search volume  for certain keywords could show if a certain company is enjoying a better quarter than usual</a:t>
            </a:r>
          </a:p>
          <a:p>
            <a:pPr marL="0" indent="0">
              <a:buNone/>
            </a:pPr>
            <a:endParaRPr lang="en-US" dirty="0"/>
          </a:p>
        </p:txBody>
      </p:sp>
    </p:spTree>
    <p:extLst>
      <p:ext uri="{BB962C8B-B14F-4D97-AF65-F5344CB8AC3E}">
        <p14:creationId xmlns:p14="http://schemas.microsoft.com/office/powerpoint/2010/main" val="3714653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 Case</a:t>
            </a:r>
          </a:p>
        </p:txBody>
      </p:sp>
      <p:sp>
        <p:nvSpPr>
          <p:cNvPr id="3" name="Content Placeholder 2"/>
          <p:cNvSpPr>
            <a:spLocks noGrp="1"/>
          </p:cNvSpPr>
          <p:nvPr>
            <p:ph sz="quarter" idx="1"/>
          </p:nvPr>
        </p:nvSpPr>
        <p:spPr/>
        <p:txBody>
          <a:bodyPr/>
          <a:lstStyle/>
          <a:p>
            <a:r>
              <a:rPr lang="en-US" dirty="0"/>
              <a:t>An amateur investor can use our tool to visualize search trends for the keywords that our model has identified as indicators.</a:t>
            </a:r>
          </a:p>
          <a:p>
            <a:r>
              <a:rPr lang="en-US" dirty="0"/>
              <a:t>Visualize the performance of the stock relative to the S&amp;P 500</a:t>
            </a:r>
          </a:p>
          <a:p>
            <a:r>
              <a:rPr lang="en-US" dirty="0"/>
              <a:t>Depending on the search volume of relevant keywords, our model will give a probability that the stock price will increase when the quarterly reports will be released</a:t>
            </a:r>
          </a:p>
          <a:p>
            <a:r>
              <a:rPr lang="en-US" dirty="0"/>
              <a:t>EG Output : 0.65. Interpreted as the 65% chance the stock performance increases.</a:t>
            </a:r>
          </a:p>
          <a:p>
            <a:r>
              <a:rPr lang="en-US" dirty="0"/>
              <a:t>Note: No prediction of the stock price itself</a:t>
            </a:r>
          </a:p>
        </p:txBody>
      </p:sp>
    </p:spTree>
    <p:extLst>
      <p:ext uri="{BB962C8B-B14F-4D97-AF65-F5344CB8AC3E}">
        <p14:creationId xmlns:p14="http://schemas.microsoft.com/office/powerpoint/2010/main" val="2605621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337" y="3099068"/>
            <a:ext cx="4383089" cy="731313"/>
          </a:xfrm>
        </p:spPr>
        <p:txBody>
          <a:bodyPr>
            <a:normAutofit/>
          </a:bodyPr>
          <a:lstStyle/>
          <a:p>
            <a:r>
              <a:rPr lang="en-US" b="1" dirty="0"/>
              <a:t>Package Used  </a:t>
            </a:r>
          </a:p>
        </p:txBody>
      </p:sp>
      <p:sp>
        <p:nvSpPr>
          <p:cNvPr id="3" name="Content Placeholder 2"/>
          <p:cNvSpPr>
            <a:spLocks noGrp="1"/>
          </p:cNvSpPr>
          <p:nvPr>
            <p:ph sz="quarter" idx="1"/>
          </p:nvPr>
        </p:nvSpPr>
        <p:spPr>
          <a:xfrm>
            <a:off x="1009366" y="3927231"/>
            <a:ext cx="7255243" cy="2215661"/>
          </a:xfrm>
        </p:spPr>
        <p:txBody>
          <a:bodyPr>
            <a:normAutofit/>
          </a:bodyPr>
          <a:lstStyle/>
          <a:p>
            <a:r>
              <a:rPr lang="en-US" dirty="0" err="1"/>
              <a:t>Pytrends</a:t>
            </a:r>
            <a:endParaRPr lang="en-US" dirty="0"/>
          </a:p>
          <a:p>
            <a:pPr lvl="1"/>
            <a:r>
              <a:rPr lang="en-US" dirty="0"/>
              <a:t>Python package that uses data from Google trends</a:t>
            </a:r>
          </a:p>
          <a:p>
            <a:pPr lvl="1"/>
            <a:r>
              <a:rPr lang="en-US" dirty="0"/>
              <a:t>Google account login is required </a:t>
            </a:r>
          </a:p>
          <a:p>
            <a:pPr lvl="1"/>
            <a:r>
              <a:rPr lang="en-US" dirty="0"/>
              <a:t>Search of 3 month period yields daily data </a:t>
            </a:r>
          </a:p>
          <a:p>
            <a:pPr lvl="1"/>
            <a:r>
              <a:rPr lang="en-US" dirty="0"/>
              <a:t>Only relative search data amongst only 5 keywords</a:t>
            </a:r>
          </a:p>
          <a:p>
            <a:pPr lvl="1"/>
            <a:endParaRPr lang="en-US" dirty="0"/>
          </a:p>
        </p:txBody>
      </p:sp>
      <p:sp>
        <p:nvSpPr>
          <p:cNvPr id="4" name="Title 1"/>
          <p:cNvSpPr txBox="1">
            <a:spLocks/>
          </p:cNvSpPr>
          <p:nvPr/>
        </p:nvSpPr>
        <p:spPr>
          <a:xfrm>
            <a:off x="445695" y="485946"/>
            <a:ext cx="7196627" cy="801651"/>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Understanding Trends Data</a:t>
            </a:r>
          </a:p>
        </p:txBody>
      </p:sp>
      <p:sp>
        <p:nvSpPr>
          <p:cNvPr id="5" name="Content Placeholder 2"/>
          <p:cNvSpPr txBox="1">
            <a:spLocks/>
          </p:cNvSpPr>
          <p:nvPr/>
        </p:nvSpPr>
        <p:spPr>
          <a:xfrm>
            <a:off x="587337" y="1187389"/>
            <a:ext cx="7161456" cy="200326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sz="1800" dirty="0"/>
              <a:t>Unbiased sample of Google search data</a:t>
            </a:r>
          </a:p>
          <a:p>
            <a:r>
              <a:rPr lang="en-US" sz="1800" dirty="0"/>
              <a:t>Normalized data</a:t>
            </a:r>
          </a:p>
          <a:p>
            <a:r>
              <a:rPr lang="en-US" sz="1800" dirty="0"/>
              <a:t>Data is indexed at 100, where 100 is the maximum search interest for the time selected.</a:t>
            </a:r>
          </a:p>
          <a:p>
            <a:r>
              <a:rPr lang="en-US" sz="1800" dirty="0"/>
              <a:t>15 keywords search trends for Q-2 past 10 years.</a:t>
            </a:r>
          </a:p>
          <a:p>
            <a:endParaRPr lang="en-US" sz="1800" dirty="0"/>
          </a:p>
        </p:txBody>
      </p:sp>
    </p:spTree>
    <p:extLst>
      <p:ext uri="{BB962C8B-B14F-4D97-AF65-F5344CB8AC3E}">
        <p14:creationId xmlns:p14="http://schemas.microsoft.com/office/powerpoint/2010/main" val="4267928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t>Design</a:t>
            </a:r>
            <a:r>
              <a:rPr lang="en-US" dirty="0"/>
              <a:t>	</a:t>
            </a:r>
          </a:p>
        </p:txBody>
      </p:sp>
      <p:sp>
        <p:nvSpPr>
          <p:cNvPr id="3" name="Content Placeholder 2"/>
          <p:cNvSpPr>
            <a:spLocks noGrp="1"/>
          </p:cNvSpPr>
          <p:nvPr>
            <p:ph sz="quarter" idx="1"/>
          </p:nvPr>
        </p:nvSpPr>
        <p:spPr>
          <a:xfrm>
            <a:off x="1104293" y="1853248"/>
            <a:ext cx="8946541" cy="4195481"/>
          </a:xfrm>
        </p:spPr>
        <p:txBody>
          <a:bodyPr/>
          <a:lstStyle/>
          <a:p>
            <a:r>
              <a:rPr lang="en-US" dirty="0"/>
              <a:t>Main Functions </a:t>
            </a:r>
          </a:p>
          <a:p>
            <a:pPr lvl="1"/>
            <a:r>
              <a:rPr lang="en-US" dirty="0"/>
              <a:t>Earning Report– Calculates the expected date of Earnings call for the selected company</a:t>
            </a:r>
          </a:p>
          <a:p>
            <a:pPr lvl="1"/>
            <a:r>
              <a:rPr lang="en-US" dirty="0"/>
              <a:t>Prediction Stock Price – Uses LASSO regression to identify the keywords that have the highest impact on the stock price, and Logistic Regression with the identified keywords to calculate the likelihood of stock price change</a:t>
            </a:r>
          </a:p>
          <a:p>
            <a:pPr lvl="1"/>
            <a:r>
              <a:rPr lang="en-US"/>
              <a:t>Historical Data Plot </a:t>
            </a:r>
            <a:r>
              <a:rPr lang="en-US" dirty="0"/>
              <a:t>– </a:t>
            </a:r>
            <a:r>
              <a:rPr lang="en-US"/>
              <a:t>Displays plot for </a:t>
            </a:r>
            <a:r>
              <a:rPr lang="en-US" dirty="0"/>
              <a:t>the stock performance and selected keywords trends over 10 years</a:t>
            </a:r>
          </a:p>
          <a:p>
            <a:pPr lvl="1"/>
            <a:endParaRPr lang="en-US" dirty="0"/>
          </a:p>
        </p:txBody>
      </p:sp>
    </p:spTree>
    <p:extLst>
      <p:ext uri="{BB962C8B-B14F-4D97-AF65-F5344CB8AC3E}">
        <p14:creationId xmlns:p14="http://schemas.microsoft.com/office/powerpoint/2010/main" val="3237352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Project Structure</a:t>
            </a: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557200" y="1574800"/>
            <a:ext cx="9108141" cy="4673600"/>
          </a:xfrm>
        </p:spPr>
      </p:pic>
    </p:spTree>
    <p:extLst>
      <p:ext uri="{BB962C8B-B14F-4D97-AF65-F5344CB8AC3E}">
        <p14:creationId xmlns:p14="http://schemas.microsoft.com/office/powerpoint/2010/main" val="2517892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Control Logic – Earnings Report Module</a:t>
            </a:r>
            <a:endParaRPr lang="mr-IN" b="1" dirty="0"/>
          </a:p>
        </p:txBody>
      </p:sp>
      <p:sp>
        <p:nvSpPr>
          <p:cNvPr id="4" name="TextBox 3"/>
          <p:cNvSpPr txBox="1"/>
          <p:nvPr/>
        </p:nvSpPr>
        <p:spPr>
          <a:xfrm>
            <a:off x="583070" y="1611075"/>
            <a:ext cx="3730137" cy="2785378"/>
          </a:xfrm>
          <a:prstGeom prst="rect">
            <a:avLst/>
          </a:prstGeom>
          <a:solidFill>
            <a:srgbClr val="FAFAFA"/>
          </a:solidFill>
          <a:ln w="12700">
            <a:solidFill>
              <a:srgbClr val="4472C4"/>
            </a:solidFill>
          </a:ln>
        </p:spPr>
        <p:txBody>
          <a:bodyPr wrap="square">
            <a:spAutoFit/>
          </a:bodyPr>
          <a:lstStyle/>
          <a:p>
            <a:pPr>
              <a:defRPr/>
            </a:pPr>
            <a:r>
              <a:rPr lang="en-US" sz="2500" dirty="0">
                <a:latin typeface="Gill Sans MT" panose="020B0502020104020203" pitchFamily="34" charset="0"/>
              </a:rPr>
              <a:t>Based on Google trend search data collected each day of a quarter, can we predict the direction of stock price change after a technology company reports quarterly earnings</a:t>
            </a:r>
            <a:r>
              <a:rPr lang="en-US" sz="2500" dirty="0">
                <a:latin typeface="+mn-lt"/>
              </a:rPr>
              <a:t>?</a:t>
            </a:r>
          </a:p>
        </p:txBody>
      </p:sp>
      <p:pic>
        <p:nvPicPr>
          <p:cNvPr id="5" name="Picture 8"/>
          <p:cNvPicPr>
            <a:picLocks noChangeAspect="1"/>
          </p:cNvPicPr>
          <p:nvPr/>
        </p:nvPicPr>
        <p:blipFill>
          <a:blip r:embed="rId2">
            <a:extLst>
              <a:ext uri="{28A0092B-C50C-407E-A947-70E740481C1C}">
                <a14:useLocalDpi xmlns:a14="http://schemas.microsoft.com/office/drawing/2010/main" val="0"/>
              </a:ext>
            </a:extLst>
          </a:blip>
          <a:srcRect t="1981" b="1794"/>
          <a:stretch>
            <a:fillRect/>
          </a:stretch>
        </p:blipFill>
        <p:spPr bwMode="auto">
          <a:xfrm>
            <a:off x="4509931" y="1489494"/>
            <a:ext cx="5961720" cy="3474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p:cNvSpPr txBox="1"/>
          <p:nvPr/>
        </p:nvSpPr>
        <p:spPr>
          <a:xfrm>
            <a:off x="583070" y="5092339"/>
            <a:ext cx="9888580" cy="1200329"/>
          </a:xfrm>
          <a:prstGeom prst="rect">
            <a:avLst/>
          </a:prstGeom>
          <a:solidFill>
            <a:srgbClr val="FAFAFA"/>
          </a:solidFill>
          <a:ln w="12700">
            <a:solidFill>
              <a:srgbClr val="4472C4"/>
            </a:solidFill>
          </a:ln>
        </p:spPr>
        <p:txBody>
          <a:bodyPr wrap="square">
            <a:spAutoFit/>
          </a:bodyPr>
          <a:lstStyle/>
          <a:p>
            <a:pPr marL="514350" indent="-514350">
              <a:buFontTx/>
              <a:buAutoNum type="arabicPeriod"/>
              <a:defRPr/>
            </a:pPr>
            <a:r>
              <a:rPr lang="en-US" sz="2400" dirty="0">
                <a:latin typeface="Gill Sans MT" panose="020B0502020104020203" pitchFamily="34" charset="0"/>
              </a:rPr>
              <a:t>the start and end dates of each quarter to parse our Google trends data</a:t>
            </a:r>
          </a:p>
          <a:p>
            <a:pPr marL="514350" indent="-514350">
              <a:buFontTx/>
              <a:buAutoNum type="arabicPeriod"/>
              <a:defRPr/>
            </a:pPr>
            <a:r>
              <a:rPr lang="en-US" sz="2400" dirty="0">
                <a:latin typeface="Gill Sans MT" panose="020B0502020104020203" pitchFamily="34" charset="0"/>
              </a:rPr>
              <a:t>the dates each company reports their quarterly earnings, so we know when to make a prediction</a:t>
            </a:r>
          </a:p>
        </p:txBody>
      </p:sp>
      <p:sp>
        <p:nvSpPr>
          <p:cNvPr id="10" name="TextBox 9"/>
          <p:cNvSpPr txBox="1"/>
          <p:nvPr/>
        </p:nvSpPr>
        <p:spPr>
          <a:xfrm>
            <a:off x="583070" y="4524918"/>
            <a:ext cx="2581275" cy="431800"/>
          </a:xfrm>
          <a:prstGeom prst="rect">
            <a:avLst/>
          </a:prstGeom>
          <a:solidFill>
            <a:schemeClr val="tx2">
              <a:lumMod val="75000"/>
            </a:schemeClr>
          </a:solidFill>
          <a:ln w="12700">
            <a:solidFill>
              <a:srgbClr val="4472C4"/>
            </a:solidFill>
          </a:ln>
        </p:spPr>
        <p:txBody>
          <a:bodyPr>
            <a:spAutoFit/>
          </a:bodyPr>
          <a:lstStyle/>
          <a:p>
            <a:pPr algn="ctr">
              <a:defRPr/>
            </a:pPr>
            <a:r>
              <a:rPr lang="en-US" sz="2200" dirty="0">
                <a:solidFill>
                  <a:schemeClr val="bg1">
                    <a:lumMod val="85000"/>
                  </a:schemeClr>
                </a:solidFill>
                <a:latin typeface="Gill Sans MT" panose="020B0502020104020203" pitchFamily="34" charset="0"/>
              </a:rPr>
              <a:t>To do this, we need:</a:t>
            </a:r>
          </a:p>
        </p:txBody>
      </p:sp>
    </p:spTree>
    <p:extLst>
      <p:ext uri="{BB962C8B-B14F-4D97-AF65-F5344CB8AC3E}">
        <p14:creationId xmlns:p14="http://schemas.microsoft.com/office/powerpoint/2010/main" val="1807755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Control Logic – Earnings Report Module</a:t>
            </a:r>
            <a:endParaRPr lang="en-US" dirty="0"/>
          </a:p>
        </p:txBody>
      </p:sp>
      <p:pic>
        <p:nvPicPr>
          <p:cNvPr id="4" name="Picture Placeholder 4"/>
          <p:cNvPicPr>
            <a:picLocks noChangeAspect="1"/>
          </p:cNvPicPr>
          <p:nvPr/>
        </p:nvPicPr>
        <p:blipFill>
          <a:blip r:embed="rId2">
            <a:extLst>
              <a:ext uri="{28A0092B-C50C-407E-A947-70E740481C1C}">
                <a14:useLocalDpi xmlns:a14="http://schemas.microsoft.com/office/drawing/2010/main" val="0"/>
              </a:ext>
            </a:extLst>
          </a:blip>
          <a:srcRect l="2872" t="30634" r="17546"/>
          <a:stretch>
            <a:fillRect/>
          </a:stretch>
        </p:blipFill>
        <p:spPr>
          <a:xfrm>
            <a:off x="3594068" y="1966459"/>
            <a:ext cx="6953667" cy="4290774"/>
          </a:xfrm>
          <a:prstGeom prst="rect">
            <a:avLst/>
          </a:prstGeom>
        </p:spPr>
      </p:pic>
      <p:sp>
        <p:nvSpPr>
          <p:cNvPr id="5" name="TextBox 14"/>
          <p:cNvSpPr txBox="1">
            <a:spLocks noChangeArrowheads="1"/>
          </p:cNvSpPr>
          <p:nvPr/>
        </p:nvSpPr>
        <p:spPr bwMode="auto">
          <a:xfrm>
            <a:off x="1011259" y="2324101"/>
            <a:ext cx="2193925" cy="1692275"/>
          </a:xfrm>
          <a:prstGeom prst="rect">
            <a:avLst/>
          </a:prstGeom>
          <a:solidFill>
            <a:srgbClr val="FAFAFA"/>
          </a:solidFill>
          <a:ln w="12700">
            <a:solidFill>
              <a:srgbClr val="4472C4"/>
            </a:solidFill>
            <a:miter lim="800000"/>
            <a:headEnd/>
            <a:tailEnd/>
          </a:ln>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r>
              <a:rPr lang="en-US" altLang="en-US" sz="2600">
                <a:latin typeface="Gill Sans MT" pitchFamily="34" charset="0"/>
              </a:rPr>
              <a:t>Get earnings release date from Yahoo finance</a:t>
            </a:r>
          </a:p>
        </p:txBody>
      </p:sp>
      <p:sp>
        <p:nvSpPr>
          <p:cNvPr id="6" name="TextBox 15"/>
          <p:cNvSpPr txBox="1">
            <a:spLocks noChangeArrowheads="1"/>
          </p:cNvSpPr>
          <p:nvPr/>
        </p:nvSpPr>
        <p:spPr bwMode="auto">
          <a:xfrm>
            <a:off x="1011259" y="4216400"/>
            <a:ext cx="2193925" cy="1292225"/>
          </a:xfrm>
          <a:prstGeom prst="rect">
            <a:avLst/>
          </a:prstGeom>
          <a:solidFill>
            <a:srgbClr val="FAFAFA"/>
          </a:solidFill>
          <a:ln w="12700">
            <a:solidFill>
              <a:srgbClr val="4472C4"/>
            </a:solidFill>
            <a:miter lim="800000"/>
            <a:headEnd/>
            <a:tailEnd/>
          </a:ln>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r>
              <a:rPr lang="en-US" altLang="en-US" sz="2600">
                <a:latin typeface="Gill Sans MT" pitchFamily="34" charset="0"/>
              </a:rPr>
              <a:t>If N/A, then get default dates</a:t>
            </a:r>
          </a:p>
        </p:txBody>
      </p:sp>
      <p:cxnSp>
        <p:nvCxnSpPr>
          <p:cNvPr id="7" name="Straight Connector 6"/>
          <p:cNvCxnSpPr/>
          <p:nvPr/>
        </p:nvCxnSpPr>
        <p:spPr>
          <a:xfrm>
            <a:off x="3187690" y="4016376"/>
            <a:ext cx="519113" cy="0"/>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205184" y="4216400"/>
            <a:ext cx="519113" cy="0"/>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sp>
        <p:nvSpPr>
          <p:cNvPr id="9" name="Text Placeholder 3"/>
          <p:cNvSpPr txBox="1">
            <a:spLocks/>
          </p:cNvSpPr>
          <p:nvPr/>
        </p:nvSpPr>
        <p:spPr>
          <a:xfrm>
            <a:off x="3324044" y="1463675"/>
            <a:ext cx="6268529" cy="403225"/>
          </a:xfrm>
          <a:prstGeom prst="rect">
            <a:avLst/>
          </a:prstGeom>
        </p:spPr>
        <p:txBody>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pPr marL="0" indent="0">
              <a:buNone/>
            </a:pPr>
            <a:r>
              <a:rPr lang="en-US" altLang="en-US" dirty="0" err="1">
                <a:latin typeface="Arial" charset="0"/>
                <a:cs typeface="Arial" charset="0"/>
              </a:rPr>
              <a:t>get_earnings_data</a:t>
            </a:r>
            <a:r>
              <a:rPr lang="en-US" altLang="en-US" dirty="0">
                <a:latin typeface="Arial" charset="0"/>
                <a:cs typeface="Arial" charset="0"/>
              </a:rPr>
              <a:t>(company, ticker=None):</a:t>
            </a:r>
          </a:p>
        </p:txBody>
      </p:sp>
    </p:spTree>
    <p:extLst>
      <p:ext uri="{BB962C8B-B14F-4D97-AF65-F5344CB8AC3E}">
        <p14:creationId xmlns:p14="http://schemas.microsoft.com/office/powerpoint/2010/main" val="4045426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Control Logic – Earnings Report Module</a:t>
            </a:r>
            <a:endParaRPr lang="en-US" dirty="0"/>
          </a:p>
        </p:txBody>
      </p:sp>
      <p:pic>
        <p:nvPicPr>
          <p:cNvPr id="5" name="Picture Placeholder 7"/>
          <p:cNvPicPr>
            <a:picLocks noChangeAspect="1"/>
          </p:cNvPicPr>
          <p:nvPr/>
        </p:nvPicPr>
        <p:blipFill>
          <a:blip r:embed="rId2">
            <a:extLst>
              <a:ext uri="{28A0092B-C50C-407E-A947-70E740481C1C}">
                <a14:useLocalDpi xmlns:a14="http://schemas.microsoft.com/office/drawing/2010/main" val="0"/>
              </a:ext>
            </a:extLst>
          </a:blip>
          <a:srcRect l="3763" t="20699" r="9544" b="64034"/>
          <a:stretch>
            <a:fillRect/>
          </a:stretch>
        </p:blipFill>
        <p:spPr>
          <a:xfrm>
            <a:off x="526072" y="2019300"/>
            <a:ext cx="9421812" cy="1227138"/>
          </a:xfrm>
          <a:prstGeom prst="rect">
            <a:avLst/>
          </a:prstGeom>
        </p:spPr>
      </p:pic>
      <p:pic>
        <p:nvPicPr>
          <p:cNvPr id="6" name="Picture 9"/>
          <p:cNvPicPr>
            <a:picLocks noChangeAspect="1"/>
          </p:cNvPicPr>
          <p:nvPr/>
        </p:nvPicPr>
        <p:blipFill>
          <a:blip r:embed="rId2">
            <a:extLst>
              <a:ext uri="{28A0092B-C50C-407E-A947-70E740481C1C}">
                <a14:useLocalDpi xmlns:a14="http://schemas.microsoft.com/office/drawing/2010/main" val="0"/>
              </a:ext>
            </a:extLst>
          </a:blip>
          <a:srcRect l="4399" t="67766" r="20593"/>
          <a:stretch>
            <a:fillRect/>
          </a:stretch>
        </p:blipFill>
        <p:spPr bwMode="auto">
          <a:xfrm>
            <a:off x="726489" y="3699028"/>
            <a:ext cx="6956425" cy="2211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3"/>
          <p:cNvSpPr txBox="1">
            <a:spLocks/>
          </p:cNvSpPr>
          <p:nvPr/>
        </p:nvSpPr>
        <p:spPr bwMode="auto">
          <a:xfrm>
            <a:off x="526072" y="1617662"/>
            <a:ext cx="7712075" cy="40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a:lnSpc>
                <a:spcPct val="90000"/>
              </a:lnSpc>
              <a:spcBef>
                <a:spcPts val="500"/>
              </a:spcBef>
              <a:buFont typeface="Arial" charset="0"/>
              <a:buChar char="•"/>
              <a:defRPr sz="2400">
                <a:solidFill>
                  <a:schemeClr val="tx1"/>
                </a:solidFill>
                <a:latin typeface="Calibri" pitchFamily="34" charset="0"/>
              </a:defRPr>
            </a:lvl2pPr>
            <a:lvl3pPr>
              <a:lnSpc>
                <a:spcPct val="90000"/>
              </a:lnSpc>
              <a:spcBef>
                <a:spcPts val="500"/>
              </a:spcBef>
              <a:buFont typeface="Arial" charset="0"/>
              <a:buChar char="•"/>
              <a:defRPr sz="2000">
                <a:solidFill>
                  <a:schemeClr val="tx1"/>
                </a:solidFill>
                <a:latin typeface="Calibri" pitchFamily="34" charset="0"/>
              </a:defRPr>
            </a:lvl3pPr>
            <a:lvl4pPr>
              <a:lnSpc>
                <a:spcPct val="90000"/>
              </a:lnSpc>
              <a:spcBef>
                <a:spcPts val="500"/>
              </a:spcBef>
              <a:buFont typeface="Arial" charset="0"/>
              <a:buChar char="•"/>
              <a:defRPr>
                <a:solidFill>
                  <a:schemeClr val="tx1"/>
                </a:solidFill>
                <a:latin typeface="Calibri" pitchFamily="34" charset="0"/>
              </a:defRPr>
            </a:lvl4pPr>
            <a:lvl5pPr>
              <a:lnSpc>
                <a:spcPct val="90000"/>
              </a:lnSpc>
              <a:spcBef>
                <a:spcPts val="500"/>
              </a:spcBef>
              <a:buFont typeface="Arial" charset="0"/>
              <a:buChar char="•"/>
              <a:defRPr>
                <a:solidFill>
                  <a:schemeClr val="tx1"/>
                </a:solidFill>
                <a:latin typeface="Calibri" pitchFamily="34" charset="0"/>
              </a:defRPr>
            </a:lvl5pPr>
            <a:lvl6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6pPr>
            <a:lvl7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7pPr>
            <a:lvl8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8pPr>
            <a:lvl9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buFont typeface="Arial" charset="0"/>
              <a:buNone/>
            </a:pPr>
            <a:r>
              <a:rPr lang="en-US" altLang="en-US" sz="2400" dirty="0" err="1">
                <a:latin typeface="Arial" charset="0"/>
                <a:cs typeface="Arial" charset="0"/>
              </a:rPr>
              <a:t>get_quarter_begin</a:t>
            </a:r>
            <a:r>
              <a:rPr lang="en-US" altLang="en-US" sz="2400" dirty="0">
                <a:latin typeface="Arial" charset="0"/>
                <a:cs typeface="Arial" charset="0"/>
              </a:rPr>
              <a:t>():</a:t>
            </a:r>
          </a:p>
        </p:txBody>
      </p:sp>
      <p:sp>
        <p:nvSpPr>
          <p:cNvPr id="8" name="Text Placeholder 3"/>
          <p:cNvSpPr txBox="1">
            <a:spLocks/>
          </p:cNvSpPr>
          <p:nvPr/>
        </p:nvSpPr>
        <p:spPr bwMode="auto">
          <a:xfrm>
            <a:off x="526071" y="3325487"/>
            <a:ext cx="7712075" cy="40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charset="0"/>
              <a:buChar char="•"/>
              <a:defRPr sz="2800">
                <a:solidFill>
                  <a:schemeClr val="tx1"/>
                </a:solidFill>
                <a:latin typeface="Calibri" pitchFamily="34" charset="0"/>
              </a:defRPr>
            </a:lvl1pPr>
            <a:lvl2pPr>
              <a:lnSpc>
                <a:spcPct val="90000"/>
              </a:lnSpc>
              <a:spcBef>
                <a:spcPts val="500"/>
              </a:spcBef>
              <a:buFont typeface="Arial" charset="0"/>
              <a:buChar char="•"/>
              <a:defRPr sz="2400">
                <a:solidFill>
                  <a:schemeClr val="tx1"/>
                </a:solidFill>
                <a:latin typeface="Calibri" pitchFamily="34" charset="0"/>
              </a:defRPr>
            </a:lvl2pPr>
            <a:lvl3pPr>
              <a:lnSpc>
                <a:spcPct val="90000"/>
              </a:lnSpc>
              <a:spcBef>
                <a:spcPts val="500"/>
              </a:spcBef>
              <a:buFont typeface="Arial" charset="0"/>
              <a:buChar char="•"/>
              <a:defRPr sz="2000">
                <a:solidFill>
                  <a:schemeClr val="tx1"/>
                </a:solidFill>
                <a:latin typeface="Calibri" pitchFamily="34" charset="0"/>
              </a:defRPr>
            </a:lvl3pPr>
            <a:lvl4pPr>
              <a:lnSpc>
                <a:spcPct val="90000"/>
              </a:lnSpc>
              <a:spcBef>
                <a:spcPts val="500"/>
              </a:spcBef>
              <a:buFont typeface="Arial" charset="0"/>
              <a:buChar char="•"/>
              <a:defRPr>
                <a:solidFill>
                  <a:schemeClr val="tx1"/>
                </a:solidFill>
                <a:latin typeface="Calibri" pitchFamily="34" charset="0"/>
              </a:defRPr>
            </a:lvl4pPr>
            <a:lvl5pPr>
              <a:lnSpc>
                <a:spcPct val="90000"/>
              </a:lnSpc>
              <a:spcBef>
                <a:spcPts val="500"/>
              </a:spcBef>
              <a:buFont typeface="Arial" charset="0"/>
              <a:buChar char="•"/>
              <a:defRPr>
                <a:solidFill>
                  <a:schemeClr val="tx1"/>
                </a:solidFill>
                <a:latin typeface="Calibri" pitchFamily="34" charset="0"/>
              </a:defRPr>
            </a:lvl5pPr>
            <a:lvl6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6pPr>
            <a:lvl7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7pPr>
            <a:lvl8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8pPr>
            <a:lvl9pPr eaLnBrk="0" fontAlgn="base" hangingPunct="0">
              <a:lnSpc>
                <a:spcPct val="90000"/>
              </a:lnSpc>
              <a:spcBef>
                <a:spcPts val="500"/>
              </a:spcBef>
              <a:spcAft>
                <a:spcPct val="0"/>
              </a:spcAft>
              <a:buFont typeface="Arial" charset="0"/>
              <a:buChar char="•"/>
              <a:defRPr>
                <a:solidFill>
                  <a:schemeClr val="tx1"/>
                </a:solidFill>
                <a:latin typeface="Calibri" pitchFamily="34" charset="0"/>
              </a:defRPr>
            </a:lvl9pPr>
          </a:lstStyle>
          <a:p>
            <a:pPr eaLnBrk="1" hangingPunct="1">
              <a:buFont typeface="Arial" charset="0"/>
              <a:buNone/>
            </a:pPr>
            <a:r>
              <a:rPr lang="en-US" altLang="en-US" sz="2400" dirty="0" err="1">
                <a:latin typeface="Arial" charset="0"/>
                <a:cs typeface="Arial" charset="0"/>
              </a:rPr>
              <a:t>get_quarter_end</a:t>
            </a:r>
            <a:r>
              <a:rPr lang="en-US" altLang="en-US" sz="2400" dirty="0">
                <a:latin typeface="Arial" charset="0"/>
                <a:cs typeface="Arial" charset="0"/>
              </a:rPr>
              <a:t>(</a:t>
            </a:r>
            <a:r>
              <a:rPr lang="en-US" altLang="en-US" sz="2400" dirty="0" err="1">
                <a:latin typeface="Arial" charset="0"/>
                <a:cs typeface="Arial" charset="0"/>
              </a:rPr>
              <a:t>par_date</a:t>
            </a:r>
            <a:r>
              <a:rPr lang="en-US" altLang="en-US" sz="2400" dirty="0">
                <a:latin typeface="Arial" charset="0"/>
                <a:cs typeface="Arial" charset="0"/>
              </a:rPr>
              <a:t>=None):</a:t>
            </a:r>
          </a:p>
        </p:txBody>
      </p:sp>
      <p:sp>
        <p:nvSpPr>
          <p:cNvPr id="11" name="TextBox 10"/>
          <p:cNvSpPr txBox="1">
            <a:spLocks noChangeArrowheads="1"/>
          </p:cNvSpPr>
          <p:nvPr/>
        </p:nvSpPr>
        <p:spPr bwMode="auto">
          <a:xfrm>
            <a:off x="5713184" y="1464538"/>
            <a:ext cx="5049924" cy="707886"/>
          </a:xfrm>
          <a:prstGeom prst="rect">
            <a:avLst/>
          </a:prstGeom>
          <a:solidFill>
            <a:srgbClr val="FAFAFA"/>
          </a:solidFill>
          <a:ln w="12700">
            <a:solidFill>
              <a:srgbClr val="4472C4"/>
            </a:solidFill>
            <a:miter lim="800000"/>
            <a:headEnd/>
            <a:tailEnd/>
          </a:ln>
        </p:spPr>
        <p:txBody>
          <a:bodyPr wrap="square">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r>
              <a:rPr lang="en-US" altLang="en-US" sz="2000" dirty="0">
                <a:latin typeface="Gill Sans MT" pitchFamily="34" charset="0"/>
              </a:rPr>
              <a:t>Constructing dates for 1st day of Jan., April, July, &amp; Oct. of current year</a:t>
            </a:r>
          </a:p>
        </p:txBody>
      </p:sp>
      <p:cxnSp>
        <p:nvCxnSpPr>
          <p:cNvPr id="12" name="Straight Connector 11"/>
          <p:cNvCxnSpPr/>
          <p:nvPr/>
        </p:nvCxnSpPr>
        <p:spPr>
          <a:xfrm flipV="1">
            <a:off x="4996907" y="2172424"/>
            <a:ext cx="704850" cy="147637"/>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sp>
        <p:nvSpPr>
          <p:cNvPr id="13" name="TextBox 14"/>
          <p:cNvSpPr txBox="1">
            <a:spLocks noChangeArrowheads="1"/>
          </p:cNvSpPr>
          <p:nvPr/>
        </p:nvSpPr>
        <p:spPr bwMode="auto">
          <a:xfrm>
            <a:off x="5701757" y="3697051"/>
            <a:ext cx="5727373" cy="707886"/>
          </a:xfrm>
          <a:prstGeom prst="rect">
            <a:avLst/>
          </a:prstGeom>
          <a:solidFill>
            <a:srgbClr val="FAFAFA"/>
          </a:solidFill>
          <a:ln w="12700">
            <a:solidFill>
              <a:srgbClr val="4472C4"/>
            </a:solidFill>
            <a:miter lim="800000"/>
            <a:headEnd/>
            <a:tailEnd/>
          </a:ln>
        </p:spPr>
        <p:txBody>
          <a:bodyPr wrap="square">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r>
              <a:rPr lang="en-US" altLang="en-US" sz="2000" dirty="0">
                <a:latin typeface="Gill Sans MT" pitchFamily="34" charset="0"/>
              </a:rPr>
              <a:t>Constructing end dates is trickier b/c </a:t>
            </a:r>
            <a:r>
              <a:rPr lang="en-US" altLang="en-US" dirty="0">
                <a:latin typeface="Gill Sans MT" pitchFamily="34" charset="0"/>
              </a:rPr>
              <a:t>sometimes the </a:t>
            </a:r>
            <a:r>
              <a:rPr lang="en-US" altLang="en-US" sz="2000" dirty="0">
                <a:latin typeface="Gill Sans MT" pitchFamily="34" charset="0"/>
              </a:rPr>
              <a:t>year, month </a:t>
            </a:r>
            <a:r>
              <a:rPr lang="en-US" altLang="en-US" dirty="0">
                <a:latin typeface="Gill Sans MT" pitchFamily="34" charset="0"/>
              </a:rPr>
              <a:t>&amp; </a:t>
            </a:r>
            <a:r>
              <a:rPr lang="en-US" altLang="en-US" sz="2000" dirty="0">
                <a:latin typeface="Gill Sans MT" pitchFamily="34" charset="0"/>
              </a:rPr>
              <a:t>day all change</a:t>
            </a:r>
          </a:p>
        </p:txBody>
      </p:sp>
      <p:cxnSp>
        <p:nvCxnSpPr>
          <p:cNvPr id="14" name="Straight Connector 13"/>
          <p:cNvCxnSpPr/>
          <p:nvPr/>
        </p:nvCxnSpPr>
        <p:spPr>
          <a:xfrm flipV="1">
            <a:off x="5008334" y="4411108"/>
            <a:ext cx="704850" cy="147637"/>
          </a:xfrm>
          <a:prstGeom prst="line">
            <a:avLst/>
          </a:prstGeom>
          <a:ln w="12700">
            <a:solidFill>
              <a:srgbClr val="4472C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36844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Oriel</Template>
  <TotalTime>419</TotalTime>
  <Words>720</Words>
  <Application>Microsoft Office PowerPoint</Application>
  <PresentationFormat>Widescreen</PresentationFormat>
  <Paragraphs>75</Paragraphs>
  <Slides>14</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Century Schoolbook</vt:lpstr>
      <vt:lpstr>Gill Sans MT</vt:lpstr>
      <vt:lpstr>Mangal</vt:lpstr>
      <vt:lpstr>Wingdings</vt:lpstr>
      <vt:lpstr>Wingdings 2</vt:lpstr>
      <vt:lpstr>Wingdings 3</vt:lpstr>
      <vt:lpstr>Oriel</vt:lpstr>
      <vt:lpstr>Searching for Success</vt:lpstr>
      <vt:lpstr>Background</vt:lpstr>
      <vt:lpstr>Use Case</vt:lpstr>
      <vt:lpstr>Package Used  </vt:lpstr>
      <vt:lpstr>Design </vt:lpstr>
      <vt:lpstr>Project Structure</vt:lpstr>
      <vt:lpstr>Control Logic – Earnings Report Module</vt:lpstr>
      <vt:lpstr>Control Logic – Earnings Report Module</vt:lpstr>
      <vt:lpstr>Control Logic – Earnings Report Module</vt:lpstr>
      <vt:lpstr>Control Logic – PredictionStockPrice Module </vt:lpstr>
      <vt:lpstr>Control Logic – HistoricalDataPlot Module </vt:lpstr>
      <vt:lpstr>Demo</vt:lpstr>
      <vt:lpstr>Lessons Learned</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Searching for Success</dc:title>
  <dc:creator>Ornob Siddiquee</dc:creator>
  <cp:lastModifiedBy>Erin Orbits</cp:lastModifiedBy>
  <cp:revision>38</cp:revision>
  <dcterms:created xsi:type="dcterms:W3CDTF">2017-05-29T03:04:42Z</dcterms:created>
  <dcterms:modified xsi:type="dcterms:W3CDTF">2017-06-01T22:29:19Z</dcterms:modified>
</cp:coreProperties>
</file>

<file path=docProps/thumbnail.jpeg>
</file>